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373" autoAdjust="0"/>
  </p:normalViewPr>
  <p:slideViewPr>
    <p:cSldViewPr>
      <p:cViewPr varScale="1">
        <p:scale>
          <a:sx n="53" d="100"/>
          <a:sy n="53" d="100"/>
        </p:scale>
        <p:origin x="-18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32C7E-12E3-4823-BA25-7076E1517DB0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EA61D-8CED-4DDE-A4E5-341B21A8E34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training</a:t>
            </a:r>
            <a:r>
              <a:rPr lang="en-US" baseline="0" dirty="0" smtClean="0"/>
              <a:t> model is as follows: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 staff at DPI is trained. 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They carry out the training at the summer institutes, training each LEA PD Leader Team.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 LEA PD Leader Teams go back to their LEAs and train the next group – maybe this is a cluster PD team, maybe it is an LEA region team. This will vary based on the size of the LEA.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 cluster/LEA region team will then train school-level leaders.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 school-level leaders then train the teachers.</a:t>
            </a:r>
          </a:p>
          <a:p>
            <a:pPr>
              <a:buFont typeface="Arial" pitchFamily="34" charset="0"/>
              <a:buChar char="•"/>
            </a:pPr>
            <a:endParaRPr lang="en-US" baseline="0" dirty="0" smtClean="0"/>
          </a:p>
          <a:p>
            <a:pPr>
              <a:buFont typeface="Arial" pitchFamily="34" charset="0"/>
              <a:buNone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Picture of people: http://www.kathyherrmann.com/storage/images/onlinecommunity/online_Community_StickPeople.jpg?__SQUARESPACE_CACHEVERSION=1261417051242 </a:t>
            </a:r>
          </a:p>
          <a:p>
            <a:pPr>
              <a:buFont typeface="Arial" pitchFamily="34" charset="0"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EA61D-8CED-4DDE-A4E5-341B21A8E343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may be the model for small</a:t>
            </a:r>
            <a:r>
              <a:rPr lang="en-US" baseline="0" dirty="0" smtClean="0"/>
              <a:t> to mid-sized LEAs.</a:t>
            </a:r>
            <a:endParaRPr lang="en-US" dirty="0" smtClean="0"/>
          </a:p>
          <a:p>
            <a:r>
              <a:rPr lang="en-US" dirty="0" smtClean="0"/>
              <a:t>The training</a:t>
            </a:r>
            <a:r>
              <a:rPr lang="en-US" baseline="0" dirty="0" smtClean="0"/>
              <a:t> model is as follows: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 staff at DPI is trained. 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They carry out the training at the summer institutes, training each LEA PD Leader Team.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 LEA PD Leader Teams go back to their LEAs and train the next group - school-level leaders.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 school-level leaders then train the teachers.</a:t>
            </a:r>
          </a:p>
          <a:p>
            <a:pPr>
              <a:buFont typeface="Arial" pitchFamily="34" charset="0"/>
              <a:buChar char="•"/>
            </a:pPr>
            <a:endParaRPr lang="en-US" baseline="0" dirty="0" smtClean="0"/>
          </a:p>
          <a:p>
            <a:pPr>
              <a:buFont typeface="Arial" pitchFamily="34" charset="0"/>
              <a:buChar char="•"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Picture of people: http://www.kathyherrmann.com/storage/images/onlinecommunity/online_Community_StickPeople.jpg?__SQUARESPACE_CACHEVERSION=1261417051242 </a:t>
            </a:r>
          </a:p>
          <a:p>
            <a:pPr>
              <a:buFont typeface="Arial" pitchFamily="34" charset="0"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EA61D-8CED-4DDE-A4E5-341B21A8E343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may be the model for very small</a:t>
            </a:r>
            <a:r>
              <a:rPr lang="en-US" baseline="0" dirty="0" smtClean="0"/>
              <a:t> LEAs.</a:t>
            </a:r>
            <a:endParaRPr lang="en-US" dirty="0" smtClean="0"/>
          </a:p>
          <a:p>
            <a:r>
              <a:rPr lang="en-US" dirty="0" smtClean="0"/>
              <a:t>The training</a:t>
            </a:r>
            <a:r>
              <a:rPr lang="en-US" baseline="0" dirty="0" smtClean="0"/>
              <a:t> model is as follows: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 staff at DPI is trained. 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They carry out the training at the summer institutes, training each LEA PD Leader Team.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The LEA PD Leader Teams go back to their LEAs and train the next group - teachers.</a:t>
            </a:r>
          </a:p>
          <a:p>
            <a:pPr>
              <a:buFont typeface="Arial" pitchFamily="34" charset="0"/>
              <a:buChar char="•"/>
            </a:pPr>
            <a:endParaRPr lang="en-US" baseline="0" dirty="0" smtClean="0"/>
          </a:p>
          <a:p>
            <a:pPr>
              <a:buFont typeface="Arial" pitchFamily="34" charset="0"/>
              <a:buNone/>
            </a:pPr>
            <a:r>
              <a:rPr lang="en-US" baseline="0" dirty="0" smtClean="0"/>
              <a:t>Picture of people: http://www.kathyherrmann.com/storage/images/onlinecommunity/online_Community_StickPeople.jpg?__SQUARESPACE_CACHEVERSION=1261417051242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EA61D-8CED-4DDE-A4E5-341B21A8E343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48EF2-ED37-493F-A811-D90D880397E6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9D6F-D0BF-461E-B651-79BC248F9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48EF2-ED37-493F-A811-D90D880397E6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9D6F-D0BF-461E-B651-79BC248F9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48EF2-ED37-493F-A811-D90D880397E6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9D6F-D0BF-461E-B651-79BC248F9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48EF2-ED37-493F-A811-D90D880397E6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9D6F-D0BF-461E-B651-79BC248F9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48EF2-ED37-493F-A811-D90D880397E6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9D6F-D0BF-461E-B651-79BC248F9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48EF2-ED37-493F-A811-D90D880397E6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9D6F-D0BF-461E-B651-79BC248F9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48EF2-ED37-493F-A811-D90D880397E6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9D6F-D0BF-461E-B651-79BC248F9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48EF2-ED37-493F-A811-D90D880397E6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9D6F-D0BF-461E-B651-79BC248F9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48EF2-ED37-493F-A811-D90D880397E6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9D6F-D0BF-461E-B651-79BC248F9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48EF2-ED37-493F-A811-D90D880397E6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9D6F-D0BF-461E-B651-79BC248F9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48EF2-ED37-493F-A811-D90D880397E6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9D6F-D0BF-461E-B651-79BC248F90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48EF2-ED37-493F-A811-D90D880397E6}" type="datetimeFigureOut">
              <a:rPr lang="en-US" smtClean="0"/>
              <a:t>3/28/2011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C9D6F-D0BF-461E-B651-79BC248F908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0" y="2971800"/>
            <a:ext cx="1371600" cy="8382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DPI Trainers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600200" y="2971800"/>
            <a:ext cx="13716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LEA Summer Institute  PD Leader Team</a:t>
            </a:r>
            <a:endParaRPr 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200400" y="3048000"/>
            <a:ext cx="1371600" cy="8382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Cluster PD  Team</a:t>
            </a:r>
            <a:endParaRPr lang="en-US" sz="1600" dirty="0"/>
          </a:p>
        </p:txBody>
      </p:sp>
      <p:sp>
        <p:nvSpPr>
          <p:cNvPr id="6" name="Oval 5"/>
          <p:cNvSpPr/>
          <p:nvPr/>
        </p:nvSpPr>
        <p:spPr>
          <a:xfrm>
            <a:off x="3200400" y="228600"/>
            <a:ext cx="1371600" cy="8382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Cluster PD  Team</a:t>
            </a:r>
            <a:endParaRPr lang="en-US" sz="1600" dirty="0"/>
          </a:p>
        </p:txBody>
      </p:sp>
      <p:sp>
        <p:nvSpPr>
          <p:cNvPr id="7" name="Oval 6"/>
          <p:cNvSpPr/>
          <p:nvPr/>
        </p:nvSpPr>
        <p:spPr>
          <a:xfrm>
            <a:off x="3200400" y="1676400"/>
            <a:ext cx="1371600" cy="8382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Cluster PD Team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3276600" y="5791200"/>
            <a:ext cx="1371600" cy="8382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Cluster PD Team</a:t>
            </a:r>
            <a:endParaRPr lang="en-US" sz="1600" dirty="0"/>
          </a:p>
        </p:txBody>
      </p:sp>
      <p:sp>
        <p:nvSpPr>
          <p:cNvPr id="9" name="Oval 8"/>
          <p:cNvSpPr/>
          <p:nvPr/>
        </p:nvSpPr>
        <p:spPr>
          <a:xfrm>
            <a:off x="3276600" y="4419600"/>
            <a:ext cx="1371600" cy="8382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Cluster PD Team</a:t>
            </a:r>
            <a:endParaRPr lang="en-US" sz="16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5181600" y="0"/>
            <a:ext cx="1752600" cy="1143000"/>
            <a:chOff x="4953000" y="0"/>
            <a:chExt cx="1752600" cy="1143000"/>
          </a:xfrm>
        </p:grpSpPr>
        <p:sp>
          <p:nvSpPr>
            <p:cNvPr id="10" name="Oval 9"/>
            <p:cNvSpPr/>
            <p:nvPr/>
          </p:nvSpPr>
          <p:spPr>
            <a:xfrm>
              <a:off x="4953000" y="152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5486400" y="533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5791200" y="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334000" y="4267200"/>
            <a:ext cx="1752600" cy="1143000"/>
            <a:chOff x="4953000" y="0"/>
            <a:chExt cx="1752600" cy="1143000"/>
          </a:xfrm>
        </p:grpSpPr>
        <p:sp>
          <p:nvSpPr>
            <p:cNvPr id="17" name="Oval 16"/>
            <p:cNvSpPr/>
            <p:nvPr/>
          </p:nvSpPr>
          <p:spPr>
            <a:xfrm>
              <a:off x="4953000" y="152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5486400" y="533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5791200" y="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334000" y="5715000"/>
            <a:ext cx="1752600" cy="1143000"/>
            <a:chOff x="4953000" y="0"/>
            <a:chExt cx="1752600" cy="1143000"/>
          </a:xfrm>
        </p:grpSpPr>
        <p:sp>
          <p:nvSpPr>
            <p:cNvPr id="21" name="Oval 20"/>
            <p:cNvSpPr/>
            <p:nvPr/>
          </p:nvSpPr>
          <p:spPr>
            <a:xfrm>
              <a:off x="4953000" y="152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5486400" y="533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23" name="Oval 22"/>
            <p:cNvSpPr/>
            <p:nvPr/>
          </p:nvSpPr>
          <p:spPr>
            <a:xfrm>
              <a:off x="5791200" y="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334000" y="2895600"/>
            <a:ext cx="1752600" cy="1143000"/>
            <a:chOff x="4953000" y="0"/>
            <a:chExt cx="1752600" cy="1143000"/>
          </a:xfrm>
        </p:grpSpPr>
        <p:sp>
          <p:nvSpPr>
            <p:cNvPr id="25" name="Oval 24"/>
            <p:cNvSpPr/>
            <p:nvPr/>
          </p:nvSpPr>
          <p:spPr>
            <a:xfrm>
              <a:off x="4953000" y="152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26" name="Oval 25"/>
            <p:cNvSpPr/>
            <p:nvPr/>
          </p:nvSpPr>
          <p:spPr>
            <a:xfrm>
              <a:off x="5486400" y="533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27" name="Oval 26"/>
            <p:cNvSpPr/>
            <p:nvPr/>
          </p:nvSpPr>
          <p:spPr>
            <a:xfrm>
              <a:off x="5791200" y="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334000" y="1447800"/>
            <a:ext cx="1752600" cy="1143000"/>
            <a:chOff x="4953000" y="0"/>
            <a:chExt cx="1752600" cy="1143000"/>
          </a:xfrm>
        </p:grpSpPr>
        <p:sp>
          <p:nvSpPr>
            <p:cNvPr id="29" name="Oval 28"/>
            <p:cNvSpPr/>
            <p:nvPr/>
          </p:nvSpPr>
          <p:spPr>
            <a:xfrm>
              <a:off x="4953000" y="152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5486400" y="533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31" name="Oval 30"/>
            <p:cNvSpPr/>
            <p:nvPr/>
          </p:nvSpPr>
          <p:spPr>
            <a:xfrm>
              <a:off x="5791200" y="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</p:grpSp>
      <p:pic>
        <p:nvPicPr>
          <p:cNvPr id="36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5509846"/>
            <a:ext cx="1524000" cy="1348154"/>
          </a:xfrm>
          <a:prstGeom prst="rect">
            <a:avLst/>
          </a:prstGeom>
          <a:noFill/>
        </p:spPr>
      </p:pic>
      <p:pic>
        <p:nvPicPr>
          <p:cNvPr id="37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4114800"/>
            <a:ext cx="1524000" cy="1348154"/>
          </a:xfrm>
          <a:prstGeom prst="rect">
            <a:avLst/>
          </a:prstGeom>
          <a:noFill/>
        </p:spPr>
      </p:pic>
      <p:pic>
        <p:nvPicPr>
          <p:cNvPr id="38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2743200"/>
            <a:ext cx="1524000" cy="1348154"/>
          </a:xfrm>
          <a:prstGeom prst="rect">
            <a:avLst/>
          </a:prstGeom>
          <a:noFill/>
        </p:spPr>
      </p:pic>
      <p:pic>
        <p:nvPicPr>
          <p:cNvPr id="39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1371600"/>
            <a:ext cx="1524000" cy="1348154"/>
          </a:xfrm>
          <a:prstGeom prst="rect">
            <a:avLst/>
          </a:prstGeom>
          <a:noFill/>
        </p:spPr>
      </p:pic>
      <p:pic>
        <p:nvPicPr>
          <p:cNvPr id="40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0"/>
            <a:ext cx="1524000" cy="1348154"/>
          </a:xfrm>
          <a:prstGeom prst="rect">
            <a:avLst/>
          </a:prstGeom>
          <a:noFill/>
        </p:spPr>
      </p:pic>
      <p:cxnSp>
        <p:nvCxnSpPr>
          <p:cNvPr id="42" name="Straight Arrow Connector 41"/>
          <p:cNvCxnSpPr>
            <a:stCxn id="2" idx="6"/>
            <a:endCxn id="4" idx="2"/>
          </p:cNvCxnSpPr>
          <p:nvPr/>
        </p:nvCxnSpPr>
        <p:spPr>
          <a:xfrm>
            <a:off x="1371600" y="33909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6" idx="3"/>
          </p:cNvCxnSpPr>
          <p:nvPr/>
        </p:nvCxnSpPr>
        <p:spPr>
          <a:xfrm rot="5400000" flipH="1" flipV="1">
            <a:off x="1905958" y="1476492"/>
            <a:ext cx="2027751" cy="9628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4" idx="7"/>
            <a:endCxn id="7" idx="3"/>
          </p:cNvCxnSpPr>
          <p:nvPr/>
        </p:nvCxnSpPr>
        <p:spPr>
          <a:xfrm rot="5400000" flipH="1" flipV="1">
            <a:off x="2734749" y="2428034"/>
            <a:ext cx="702702" cy="6303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4" idx="6"/>
          </p:cNvCxnSpPr>
          <p:nvPr/>
        </p:nvCxnSpPr>
        <p:spPr>
          <a:xfrm flipV="1">
            <a:off x="2971800" y="3352800"/>
            <a:ext cx="304800" cy="38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4" idx="5"/>
            <a:endCxn id="9" idx="1"/>
          </p:cNvCxnSpPr>
          <p:nvPr/>
        </p:nvCxnSpPr>
        <p:spPr>
          <a:xfrm rot="16200000" flipH="1">
            <a:off x="2696649" y="3761534"/>
            <a:ext cx="855102" cy="7065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4" idx="4"/>
            <a:endCxn id="8" idx="1"/>
          </p:cNvCxnSpPr>
          <p:nvPr/>
        </p:nvCxnSpPr>
        <p:spPr>
          <a:xfrm rot="16200000" flipH="1">
            <a:off x="1829758" y="4266242"/>
            <a:ext cx="2103951" cy="11914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endCxn id="10" idx="2"/>
          </p:cNvCxnSpPr>
          <p:nvPr/>
        </p:nvCxnSpPr>
        <p:spPr>
          <a:xfrm flipV="1">
            <a:off x="4495800" y="457200"/>
            <a:ext cx="6858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7" idx="6"/>
            <a:endCxn id="29" idx="2"/>
          </p:cNvCxnSpPr>
          <p:nvPr/>
        </p:nvCxnSpPr>
        <p:spPr>
          <a:xfrm flipV="1">
            <a:off x="4572000" y="1905000"/>
            <a:ext cx="762000" cy="190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5" idx="6"/>
            <a:endCxn id="25" idx="2"/>
          </p:cNvCxnSpPr>
          <p:nvPr/>
        </p:nvCxnSpPr>
        <p:spPr>
          <a:xfrm flipV="1">
            <a:off x="4572000" y="3352800"/>
            <a:ext cx="762000" cy="114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9" idx="6"/>
            <a:endCxn id="17" idx="2"/>
          </p:cNvCxnSpPr>
          <p:nvPr/>
        </p:nvCxnSpPr>
        <p:spPr>
          <a:xfrm flipV="1">
            <a:off x="4648200" y="4724400"/>
            <a:ext cx="685800" cy="114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8" idx="6"/>
            <a:endCxn id="21" idx="2"/>
          </p:cNvCxnSpPr>
          <p:nvPr/>
        </p:nvCxnSpPr>
        <p:spPr>
          <a:xfrm flipV="1">
            <a:off x="4648200" y="6172200"/>
            <a:ext cx="685800" cy="38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14" idx="4"/>
          </p:cNvCxnSpPr>
          <p:nvPr/>
        </p:nvCxnSpPr>
        <p:spPr>
          <a:xfrm rot="5400000" flipH="1" flipV="1">
            <a:off x="6972300" y="38100"/>
            <a:ext cx="762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30" idx="7"/>
            <a:endCxn id="39" idx="1"/>
          </p:cNvCxnSpPr>
          <p:nvPr/>
        </p:nvCxnSpPr>
        <p:spPr>
          <a:xfrm rot="5400000" flipH="1" flipV="1">
            <a:off x="7121546" y="1572021"/>
            <a:ext cx="24797" cy="9721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26" idx="7"/>
            <a:endCxn id="38" idx="1"/>
          </p:cNvCxnSpPr>
          <p:nvPr/>
        </p:nvCxnSpPr>
        <p:spPr>
          <a:xfrm rot="5400000" flipH="1" flipV="1">
            <a:off x="7083446" y="2981721"/>
            <a:ext cx="100997" cy="9721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18" idx="7"/>
            <a:endCxn id="37" idx="1"/>
          </p:cNvCxnSpPr>
          <p:nvPr/>
        </p:nvCxnSpPr>
        <p:spPr>
          <a:xfrm rot="5400000" flipH="1" flipV="1">
            <a:off x="7083446" y="4353321"/>
            <a:ext cx="100997" cy="9721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22" idx="7"/>
            <a:endCxn id="36" idx="1"/>
          </p:cNvCxnSpPr>
          <p:nvPr/>
        </p:nvCxnSpPr>
        <p:spPr>
          <a:xfrm rot="5400000" flipH="1" flipV="1">
            <a:off x="7057069" y="5774744"/>
            <a:ext cx="153751" cy="9721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7620000" y="457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620000" y="1752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620000" y="30480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620000" y="4648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620000" y="5943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0" y="2971800"/>
            <a:ext cx="1371600" cy="8382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DPI Trainers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2057400" y="2971800"/>
            <a:ext cx="13716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LEA Summer Institute PD Leader Team</a:t>
            </a:r>
            <a:endParaRPr lang="en-US" sz="1200" dirty="0"/>
          </a:p>
        </p:txBody>
      </p:sp>
      <p:grpSp>
        <p:nvGrpSpPr>
          <p:cNvPr id="3" name="Group 14"/>
          <p:cNvGrpSpPr/>
          <p:nvPr/>
        </p:nvGrpSpPr>
        <p:grpSpPr>
          <a:xfrm>
            <a:off x="2743200" y="0"/>
            <a:ext cx="1752600" cy="1143000"/>
            <a:chOff x="4953000" y="0"/>
            <a:chExt cx="1752600" cy="1143000"/>
          </a:xfrm>
        </p:grpSpPr>
        <p:sp>
          <p:nvSpPr>
            <p:cNvPr id="10" name="Oval 9"/>
            <p:cNvSpPr/>
            <p:nvPr/>
          </p:nvSpPr>
          <p:spPr>
            <a:xfrm>
              <a:off x="4953000" y="152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5486400" y="533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5791200" y="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</p:grpSp>
      <p:grpSp>
        <p:nvGrpSpPr>
          <p:cNvPr id="11" name="Group 15"/>
          <p:cNvGrpSpPr/>
          <p:nvPr/>
        </p:nvGrpSpPr>
        <p:grpSpPr>
          <a:xfrm>
            <a:off x="4038600" y="4038600"/>
            <a:ext cx="1752600" cy="1143000"/>
            <a:chOff x="4953000" y="0"/>
            <a:chExt cx="1752600" cy="1143000"/>
          </a:xfrm>
        </p:grpSpPr>
        <p:sp>
          <p:nvSpPr>
            <p:cNvPr id="17" name="Oval 16"/>
            <p:cNvSpPr/>
            <p:nvPr/>
          </p:nvSpPr>
          <p:spPr>
            <a:xfrm>
              <a:off x="4953000" y="152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5486400" y="533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5791200" y="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</p:grpSp>
      <p:grpSp>
        <p:nvGrpSpPr>
          <p:cNvPr id="12" name="Group 19"/>
          <p:cNvGrpSpPr/>
          <p:nvPr/>
        </p:nvGrpSpPr>
        <p:grpSpPr>
          <a:xfrm>
            <a:off x="3505200" y="5410200"/>
            <a:ext cx="1752600" cy="1143000"/>
            <a:chOff x="4953000" y="0"/>
            <a:chExt cx="1752600" cy="1143000"/>
          </a:xfrm>
        </p:grpSpPr>
        <p:sp>
          <p:nvSpPr>
            <p:cNvPr id="21" name="Oval 20"/>
            <p:cNvSpPr/>
            <p:nvPr/>
          </p:nvSpPr>
          <p:spPr>
            <a:xfrm>
              <a:off x="4953000" y="152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5486400" y="533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23" name="Oval 22"/>
            <p:cNvSpPr/>
            <p:nvPr/>
          </p:nvSpPr>
          <p:spPr>
            <a:xfrm>
              <a:off x="5791200" y="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</p:grpSp>
      <p:grpSp>
        <p:nvGrpSpPr>
          <p:cNvPr id="15" name="Group 23"/>
          <p:cNvGrpSpPr/>
          <p:nvPr/>
        </p:nvGrpSpPr>
        <p:grpSpPr>
          <a:xfrm>
            <a:off x="4038600" y="2667000"/>
            <a:ext cx="1752600" cy="1143000"/>
            <a:chOff x="4953000" y="0"/>
            <a:chExt cx="1752600" cy="1143000"/>
          </a:xfrm>
        </p:grpSpPr>
        <p:sp>
          <p:nvSpPr>
            <p:cNvPr id="25" name="Oval 24"/>
            <p:cNvSpPr/>
            <p:nvPr/>
          </p:nvSpPr>
          <p:spPr>
            <a:xfrm>
              <a:off x="4953000" y="152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26" name="Oval 25"/>
            <p:cNvSpPr/>
            <p:nvPr/>
          </p:nvSpPr>
          <p:spPr>
            <a:xfrm>
              <a:off x="5486400" y="533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27" name="Oval 26"/>
            <p:cNvSpPr/>
            <p:nvPr/>
          </p:nvSpPr>
          <p:spPr>
            <a:xfrm>
              <a:off x="5791200" y="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</p:grpSp>
      <p:grpSp>
        <p:nvGrpSpPr>
          <p:cNvPr id="16" name="Group 27"/>
          <p:cNvGrpSpPr/>
          <p:nvPr/>
        </p:nvGrpSpPr>
        <p:grpSpPr>
          <a:xfrm>
            <a:off x="3962400" y="1219200"/>
            <a:ext cx="1752600" cy="1143000"/>
            <a:chOff x="4953000" y="0"/>
            <a:chExt cx="1752600" cy="1143000"/>
          </a:xfrm>
        </p:grpSpPr>
        <p:sp>
          <p:nvSpPr>
            <p:cNvPr id="29" name="Oval 28"/>
            <p:cNvSpPr/>
            <p:nvPr/>
          </p:nvSpPr>
          <p:spPr>
            <a:xfrm>
              <a:off x="4953000" y="152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5486400" y="53340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  <p:sp>
          <p:nvSpPr>
            <p:cNvPr id="31" name="Oval 30"/>
            <p:cNvSpPr/>
            <p:nvPr/>
          </p:nvSpPr>
          <p:spPr>
            <a:xfrm>
              <a:off x="5791200" y="0"/>
              <a:ext cx="914400" cy="6096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School Team</a:t>
              </a:r>
              <a:endParaRPr lang="en-US" sz="1200" dirty="0"/>
            </a:p>
          </p:txBody>
        </p:sp>
      </p:grpSp>
      <p:pic>
        <p:nvPicPr>
          <p:cNvPr id="36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5509846"/>
            <a:ext cx="1524000" cy="1348154"/>
          </a:xfrm>
          <a:prstGeom prst="rect">
            <a:avLst/>
          </a:prstGeom>
          <a:noFill/>
        </p:spPr>
      </p:pic>
      <p:pic>
        <p:nvPicPr>
          <p:cNvPr id="37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4114800"/>
            <a:ext cx="1524000" cy="1348154"/>
          </a:xfrm>
          <a:prstGeom prst="rect">
            <a:avLst/>
          </a:prstGeom>
          <a:noFill/>
        </p:spPr>
      </p:pic>
      <p:pic>
        <p:nvPicPr>
          <p:cNvPr id="38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2743200"/>
            <a:ext cx="1524000" cy="1348154"/>
          </a:xfrm>
          <a:prstGeom prst="rect">
            <a:avLst/>
          </a:prstGeom>
          <a:noFill/>
        </p:spPr>
      </p:pic>
      <p:pic>
        <p:nvPicPr>
          <p:cNvPr id="39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1371600"/>
            <a:ext cx="1524000" cy="1348154"/>
          </a:xfrm>
          <a:prstGeom prst="rect">
            <a:avLst/>
          </a:prstGeom>
          <a:noFill/>
        </p:spPr>
      </p:pic>
      <p:pic>
        <p:nvPicPr>
          <p:cNvPr id="40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0"/>
            <a:ext cx="1524000" cy="1348154"/>
          </a:xfrm>
          <a:prstGeom prst="rect">
            <a:avLst/>
          </a:prstGeom>
          <a:noFill/>
        </p:spPr>
      </p:pic>
      <p:cxnSp>
        <p:nvCxnSpPr>
          <p:cNvPr id="42" name="Straight Arrow Connector 41"/>
          <p:cNvCxnSpPr>
            <a:stCxn id="2" idx="6"/>
            <a:endCxn id="4" idx="2"/>
          </p:cNvCxnSpPr>
          <p:nvPr/>
        </p:nvCxnSpPr>
        <p:spPr>
          <a:xfrm>
            <a:off x="1371600" y="33909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13" idx="3"/>
          </p:cNvCxnSpPr>
          <p:nvPr/>
        </p:nvCxnSpPr>
        <p:spPr>
          <a:xfrm rot="5400000" flipH="1" flipV="1">
            <a:off x="1965419" y="1526709"/>
            <a:ext cx="1918075" cy="9721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4" idx="7"/>
          </p:cNvCxnSpPr>
          <p:nvPr/>
        </p:nvCxnSpPr>
        <p:spPr>
          <a:xfrm rot="5400000" flipH="1" flipV="1">
            <a:off x="3114792" y="2018343"/>
            <a:ext cx="1189551" cy="9628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4" idx="6"/>
          </p:cNvCxnSpPr>
          <p:nvPr/>
        </p:nvCxnSpPr>
        <p:spPr>
          <a:xfrm flipV="1">
            <a:off x="3429000" y="3276600"/>
            <a:ext cx="609600" cy="114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2743200" y="3657600"/>
            <a:ext cx="12954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4" idx="4"/>
          </p:cNvCxnSpPr>
          <p:nvPr/>
        </p:nvCxnSpPr>
        <p:spPr>
          <a:xfrm rot="16200000" flipH="1">
            <a:off x="2362200" y="4191000"/>
            <a:ext cx="17526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14" idx="4"/>
          </p:cNvCxnSpPr>
          <p:nvPr/>
        </p:nvCxnSpPr>
        <p:spPr>
          <a:xfrm rot="5400000" flipH="1" flipV="1">
            <a:off x="5715000" y="-1295400"/>
            <a:ext cx="228600" cy="3581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30" idx="7"/>
            <a:endCxn id="39" idx="1"/>
          </p:cNvCxnSpPr>
          <p:nvPr/>
        </p:nvCxnSpPr>
        <p:spPr>
          <a:xfrm rot="16200000" flipH="1">
            <a:off x="6346242" y="771920"/>
            <a:ext cx="203803" cy="23437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26" idx="7"/>
            <a:endCxn id="38" idx="1"/>
          </p:cNvCxnSpPr>
          <p:nvPr/>
        </p:nvCxnSpPr>
        <p:spPr>
          <a:xfrm rot="16200000" flipH="1">
            <a:off x="6422442" y="2219720"/>
            <a:ext cx="127603" cy="2267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18" idx="7"/>
            <a:endCxn id="37" idx="1"/>
          </p:cNvCxnSpPr>
          <p:nvPr/>
        </p:nvCxnSpPr>
        <p:spPr>
          <a:xfrm rot="16200000" flipH="1">
            <a:off x="6422442" y="3591320"/>
            <a:ext cx="127603" cy="2267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22" idx="7"/>
            <a:endCxn id="36" idx="1"/>
          </p:cNvCxnSpPr>
          <p:nvPr/>
        </p:nvCxnSpPr>
        <p:spPr>
          <a:xfrm rot="16200000" flipH="1">
            <a:off x="6144019" y="4707943"/>
            <a:ext cx="151049" cy="28009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7620000" y="5943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620000" y="457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620000" y="18288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620000" y="3200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620000" y="45720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57200" y="2895600"/>
            <a:ext cx="1371600" cy="8382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DPI Trainers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3505197" y="2895600"/>
            <a:ext cx="13716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LEA Summer Institute  PD Leader Team</a:t>
            </a:r>
            <a:endParaRPr lang="en-US" sz="1200" dirty="0"/>
          </a:p>
        </p:txBody>
      </p:sp>
      <p:pic>
        <p:nvPicPr>
          <p:cNvPr id="36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5509846"/>
            <a:ext cx="1524000" cy="1348154"/>
          </a:xfrm>
          <a:prstGeom prst="rect">
            <a:avLst/>
          </a:prstGeom>
          <a:noFill/>
        </p:spPr>
      </p:pic>
      <p:pic>
        <p:nvPicPr>
          <p:cNvPr id="37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4114800"/>
            <a:ext cx="1524000" cy="1348154"/>
          </a:xfrm>
          <a:prstGeom prst="rect">
            <a:avLst/>
          </a:prstGeom>
          <a:noFill/>
        </p:spPr>
      </p:pic>
      <p:pic>
        <p:nvPicPr>
          <p:cNvPr id="38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2743200"/>
            <a:ext cx="1524000" cy="1348154"/>
          </a:xfrm>
          <a:prstGeom prst="rect">
            <a:avLst/>
          </a:prstGeom>
          <a:noFill/>
        </p:spPr>
      </p:pic>
      <p:pic>
        <p:nvPicPr>
          <p:cNvPr id="39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1371600"/>
            <a:ext cx="1524000" cy="1348154"/>
          </a:xfrm>
          <a:prstGeom prst="rect">
            <a:avLst/>
          </a:prstGeom>
          <a:noFill/>
        </p:spPr>
      </p:pic>
      <p:pic>
        <p:nvPicPr>
          <p:cNvPr id="40" name="Picture 4" descr="http://www.kathyherrmann.com/storage/images/onlinecommunity/online_Community_StickPeople.jpg?__SQUARESPACE_CACHEVERSION=1261417051242"/>
          <p:cNvPicPr>
            <a:picLocks noChangeAspect="1" noChangeArrowheads="1"/>
          </p:cNvPicPr>
          <p:nvPr/>
        </p:nvPicPr>
        <p:blipFill>
          <a:blip r:embed="rId3" cstate="print"/>
          <a:srcRect t="11538"/>
          <a:stretch>
            <a:fillRect/>
          </a:stretch>
        </p:blipFill>
        <p:spPr bwMode="auto">
          <a:xfrm>
            <a:off x="7620000" y="0"/>
            <a:ext cx="1524000" cy="1348154"/>
          </a:xfrm>
          <a:prstGeom prst="rect">
            <a:avLst/>
          </a:prstGeom>
          <a:noFill/>
        </p:spPr>
      </p:pic>
      <p:cxnSp>
        <p:nvCxnSpPr>
          <p:cNvPr id="42" name="Straight Arrow Connector 41"/>
          <p:cNvCxnSpPr>
            <a:stCxn id="2" idx="6"/>
            <a:endCxn id="4" idx="2"/>
          </p:cNvCxnSpPr>
          <p:nvPr/>
        </p:nvCxnSpPr>
        <p:spPr>
          <a:xfrm>
            <a:off x="1828800" y="3314700"/>
            <a:ext cx="167639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4" idx="0"/>
          </p:cNvCxnSpPr>
          <p:nvPr/>
        </p:nvCxnSpPr>
        <p:spPr>
          <a:xfrm rot="5400000" flipH="1" flipV="1">
            <a:off x="4686299" y="-38102"/>
            <a:ext cx="2438401" cy="34290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4" idx="7"/>
            <a:endCxn id="39" idx="1"/>
          </p:cNvCxnSpPr>
          <p:nvPr/>
        </p:nvCxnSpPr>
        <p:spPr>
          <a:xfrm rot="5400000" flipH="1" flipV="1">
            <a:off x="5661628" y="1059980"/>
            <a:ext cx="972674" cy="29440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4" idx="6"/>
          </p:cNvCxnSpPr>
          <p:nvPr/>
        </p:nvCxnSpPr>
        <p:spPr>
          <a:xfrm flipV="1">
            <a:off x="4876797" y="3276600"/>
            <a:ext cx="2743203" cy="38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4724400" y="3505200"/>
            <a:ext cx="29718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4267200" y="3657600"/>
            <a:ext cx="3352800" cy="2133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620000" y="457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620000" y="18288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620000" y="33528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620000" y="4648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620000" y="60198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Teachers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364</Words>
  <Application>Microsoft Office PowerPoint</Application>
  <PresentationFormat>On-screen Show (4:3)</PresentationFormat>
  <Paragraphs>84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NCDPI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jgarner</dc:creator>
  <cp:lastModifiedBy>jgarner</cp:lastModifiedBy>
  <cp:revision>10</cp:revision>
  <dcterms:created xsi:type="dcterms:W3CDTF">2011-03-28T15:32:09Z</dcterms:created>
  <dcterms:modified xsi:type="dcterms:W3CDTF">2011-03-28T16:57:14Z</dcterms:modified>
</cp:coreProperties>
</file>